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64" r:id="rId2"/>
    <p:sldId id="524" r:id="rId3"/>
    <p:sldId id="520" r:id="rId4"/>
    <p:sldId id="465" r:id="rId5"/>
    <p:sldId id="513" r:id="rId6"/>
    <p:sldId id="480" r:id="rId7"/>
    <p:sldId id="482" r:id="rId8"/>
    <p:sldId id="517" r:id="rId9"/>
    <p:sldId id="484" r:id="rId10"/>
    <p:sldId id="488" r:id="rId11"/>
    <p:sldId id="490" r:id="rId12"/>
    <p:sldId id="516" r:id="rId13"/>
    <p:sldId id="500" r:id="rId14"/>
    <p:sldId id="506" r:id="rId15"/>
    <p:sldId id="518" r:id="rId16"/>
    <p:sldId id="519" r:id="rId17"/>
    <p:sldId id="505" r:id="rId18"/>
    <p:sldId id="501" r:id="rId19"/>
    <p:sldId id="511" r:id="rId20"/>
    <p:sldId id="507" r:id="rId21"/>
    <p:sldId id="512" r:id="rId22"/>
    <p:sldId id="498" r:id="rId23"/>
  </p:sldIdLst>
  <p:sldSz cx="9144000" cy="6858000" type="screen4x3"/>
  <p:notesSz cx="6735763" cy="986631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73" autoAdjust="0"/>
    <p:restoredTop sz="92716" autoAdjust="0"/>
  </p:normalViewPr>
  <p:slideViewPr>
    <p:cSldViewPr snapToGrid="0" snapToObjects="1"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13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C3BDC-B5DB-0343-9AA2-A298644941AC}" type="doc">
      <dgm:prSet loTypeId="urn:microsoft.com/office/officeart/2005/8/layout/chevron2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5EEA02-1968-7046-A1BA-AEF6B9674EE6}">
      <dgm:prSet phldrT="[Text]" custT="1"/>
      <dgm:spPr/>
      <dgm:t>
        <a:bodyPr/>
        <a:lstStyle/>
        <a:p>
          <a:r>
            <a:rPr lang="en-US" sz="1500">
              <a:latin typeface="Verdana" charset="0"/>
              <a:ea typeface="Verdana" charset="0"/>
              <a:cs typeface="Verdana" charset="0"/>
            </a:rPr>
            <a:t>Novembris</a:t>
          </a:r>
          <a:endParaRPr lang="en-US" sz="1500" dirty="0">
            <a:latin typeface="Verdana" charset="0"/>
            <a:ea typeface="Verdana" charset="0"/>
            <a:cs typeface="Verdana" charset="0"/>
          </a:endParaRPr>
        </a:p>
      </dgm:t>
    </dgm:pt>
    <dgm:pt modelId="{646E174F-3662-C842-9DC6-22C17692FD56}" type="parTrans" cxnId="{6678EA1A-C5B1-B844-9AD6-3EC4F55FB602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8F4C0FD9-F14B-DC4E-9EC3-350A3FD174FD}" type="sibTrans" cxnId="{6678EA1A-C5B1-B844-9AD6-3EC4F55FB602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195950D0-9C71-194F-96E3-0BB4D55D1F33}">
      <dgm:prSet phldrT="[Text]" custT="1"/>
      <dgm:spPr/>
      <dgm:t>
        <a:bodyPr/>
        <a:lstStyle/>
        <a:p>
          <a:r>
            <a:rPr lang="en-US" sz="1500" dirty="0" err="1">
              <a:latin typeface="Verdana" charset="0"/>
              <a:ea typeface="Verdana" charset="0"/>
              <a:cs typeface="Verdana" charset="0"/>
            </a:rPr>
            <a:t>Ziņojuma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projekts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nosūtīts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saskaņošanai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ministrijām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,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partneriem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un NVO,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ievietots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PKC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interneta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mājas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lapā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(22.nov.)</a:t>
          </a:r>
        </a:p>
      </dgm:t>
    </dgm:pt>
    <dgm:pt modelId="{5906CF87-4023-F648-8B75-643D56FEB639}" type="parTrans" cxnId="{81BE283F-DCCC-EB42-98CC-A2B34EB00B24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AB3657FD-CB9F-AD44-93F7-246543F2DE2C}" type="sibTrans" cxnId="{81BE283F-DCCC-EB42-98CC-A2B34EB00B24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C0EA17D8-83A7-544F-BEEF-9E47FB924527}">
      <dgm:prSet phldrT="[Text]" custT="1"/>
      <dgm:spPr/>
      <dgm:t>
        <a:bodyPr/>
        <a:lstStyle/>
        <a:p>
          <a:r>
            <a:rPr lang="en-US" sz="1500" dirty="0" err="1">
              <a:latin typeface="Verdana" charset="0"/>
              <a:ea typeface="Verdana" charset="0"/>
              <a:cs typeface="Verdana" charset="0"/>
            </a:rPr>
            <a:t>Prezentācija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NVO Memoranda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padomē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(29.nov.)</a:t>
          </a:r>
        </a:p>
      </dgm:t>
    </dgm:pt>
    <dgm:pt modelId="{98CD9627-A3F2-504A-9E78-1C81E60D38D0}" type="parTrans" cxnId="{D6FEC2B1-69E8-3648-98F6-2806E57190E9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BCEF226B-7ECA-9A44-A87E-54D19A0DA545}" type="sibTrans" cxnId="{D6FEC2B1-69E8-3648-98F6-2806E57190E9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58D958E8-7643-3D4C-81F6-8D50F60AF9E4}">
      <dgm:prSet phldrT="[Text]" custT="1"/>
      <dgm:spPr/>
      <dgm:t>
        <a:bodyPr/>
        <a:lstStyle/>
        <a:p>
          <a:r>
            <a:rPr lang="en-US" sz="1500" dirty="0" err="1">
              <a:latin typeface="Verdana" charset="0"/>
              <a:ea typeface="Verdana" charset="0"/>
              <a:cs typeface="Verdana" charset="0"/>
            </a:rPr>
            <a:t>Decembris</a:t>
          </a:r>
          <a:endParaRPr lang="en-US" sz="1500" dirty="0">
            <a:latin typeface="Verdana" charset="0"/>
            <a:ea typeface="Verdana" charset="0"/>
            <a:cs typeface="Verdana" charset="0"/>
          </a:endParaRPr>
        </a:p>
      </dgm:t>
    </dgm:pt>
    <dgm:pt modelId="{F6690987-5046-CA4E-AF94-402D3046F8AB}" type="parTrans" cxnId="{D1AF5E35-2EA4-404A-A47E-771454345C99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AD9B1040-0D18-9D4D-8EC1-5EC9ECF047B7}" type="sibTrans" cxnId="{D1AF5E35-2EA4-404A-A47E-771454345C99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76CCAEA0-035F-734E-BFB7-2109AA95B151}">
      <dgm:prSet phldrT="[Text]" custT="1"/>
      <dgm:spPr/>
      <dgm:t>
        <a:bodyPr/>
        <a:lstStyle/>
        <a:p>
          <a:r>
            <a:rPr lang="en-US" sz="1500" dirty="0" err="1">
              <a:latin typeface="Verdana" charset="0"/>
              <a:ea typeface="Verdana" charset="0"/>
              <a:cs typeface="Verdana" charset="0"/>
            </a:rPr>
            <a:t>Prezentācija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LPS (6.dec.)</a:t>
          </a:r>
        </a:p>
      </dgm:t>
    </dgm:pt>
    <dgm:pt modelId="{655DFCCD-950D-B844-8646-3BA326893D5F}" type="parTrans" cxnId="{24096B66-1384-464B-8221-AC632760DCCA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7B6C9972-E858-5A4F-AAF3-66A1DA2FD154}" type="sibTrans" cxnId="{24096B66-1384-464B-8221-AC632760DCCA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B387272A-1104-AD44-9F87-25D17E6C421B}">
      <dgm:prSet phldrT="[Text]" custT="1"/>
      <dgm:spPr/>
      <dgm:t>
        <a:bodyPr/>
        <a:lstStyle/>
        <a:p>
          <a:r>
            <a:rPr lang="en-US" sz="1500" dirty="0" err="1">
              <a:latin typeface="Verdana" charset="0"/>
              <a:ea typeface="Verdana" charset="0"/>
              <a:cs typeface="Verdana" charset="0"/>
            </a:rPr>
            <a:t>Janvāris</a:t>
          </a:r>
          <a:endParaRPr lang="en-US" sz="1500" dirty="0">
            <a:latin typeface="Verdana" charset="0"/>
            <a:ea typeface="Verdana" charset="0"/>
            <a:cs typeface="Verdana" charset="0"/>
          </a:endParaRPr>
        </a:p>
      </dgm:t>
    </dgm:pt>
    <dgm:pt modelId="{0170933D-39A0-0E4D-9167-032401B07AE1}" type="parTrans" cxnId="{0D5C0E41-1635-1D4D-820E-5DF4432906BD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B4BFB3AC-2693-0748-A659-54CA7173A670}" type="sibTrans" cxnId="{0D5C0E41-1635-1D4D-820E-5DF4432906BD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E79982FA-D8CE-D446-AC90-A200A862DDC9}">
      <dgm:prSet phldrT="[Text]" custT="1"/>
      <dgm:spPr/>
      <dgm:t>
        <a:bodyPr/>
        <a:lstStyle/>
        <a:p>
          <a:endParaRPr lang="en-US" sz="1500" dirty="0">
            <a:latin typeface="Verdana" charset="0"/>
            <a:ea typeface="Verdana" charset="0"/>
            <a:cs typeface="Verdana" charset="0"/>
          </a:endParaRPr>
        </a:p>
      </dgm:t>
    </dgm:pt>
    <dgm:pt modelId="{AFAD75AA-1499-D849-B9F8-BF0A75963958}" type="parTrans" cxnId="{13EB9562-F940-1944-B666-62C4CA312EF0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AAFE45F3-70E2-B04E-8156-EC80CCE2F7DC}" type="sibTrans" cxnId="{13EB9562-F940-1944-B666-62C4CA312EF0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B64A613E-8B12-F347-A7C8-D39266AEE014}">
      <dgm:prSet phldrT="[Text]" custT="1"/>
      <dgm:spPr/>
      <dgm:t>
        <a:bodyPr/>
        <a:lstStyle/>
        <a:p>
          <a:r>
            <a:rPr lang="en-US" sz="1500" dirty="0" err="1">
              <a:latin typeface="Verdana" charset="0"/>
              <a:ea typeface="Verdana" charset="0"/>
              <a:cs typeface="Verdana" charset="0"/>
            </a:rPr>
            <a:t>Viedokli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sniegušas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1</a:t>
          </a:r>
          <a:r>
            <a:rPr lang="lv-LV" sz="1500" dirty="0">
              <a:latin typeface="Verdana" charset="0"/>
              <a:ea typeface="Verdana" charset="0"/>
              <a:cs typeface="Verdana" charset="0"/>
            </a:rPr>
            <a:t>3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ministrijas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, </a:t>
          </a:r>
          <a:r>
            <a:rPr lang="lv-LV" sz="1500" dirty="0">
              <a:latin typeface="Verdana" charset="0"/>
              <a:ea typeface="Verdana" charset="0"/>
              <a:cs typeface="Verdana" charset="0"/>
            </a:rPr>
            <a:t>VK, 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LPS, LDDK, LBAS,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trīs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NVO (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līdz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lv-LV" sz="1500" dirty="0">
              <a:latin typeface="Verdana" charset="0"/>
              <a:ea typeface="Verdana" charset="0"/>
              <a:cs typeface="Verdana" charset="0"/>
            </a:rPr>
            <a:t>14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.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dec.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),</a:t>
          </a:r>
        </a:p>
      </dgm:t>
    </dgm:pt>
    <dgm:pt modelId="{3BDA0F07-6A43-2946-882C-E50131D4B049}" type="sibTrans" cxnId="{8DD3A565-1EE2-F349-AB50-FE7283B84F66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7E0FE1C3-5AD0-1A4B-8432-5307A592880E}" type="parTrans" cxnId="{8DD3A565-1EE2-F349-AB50-FE7283B84F66}">
      <dgm:prSet/>
      <dgm:spPr/>
      <dgm:t>
        <a:bodyPr/>
        <a:lstStyle/>
        <a:p>
          <a:endParaRPr lang="en-US" sz="1500">
            <a:latin typeface="Verdana" charset="0"/>
            <a:ea typeface="Verdana" charset="0"/>
            <a:cs typeface="Verdana" charset="0"/>
          </a:endParaRPr>
        </a:p>
      </dgm:t>
    </dgm:pt>
    <dgm:pt modelId="{51E8F3C4-8571-C641-B5CF-65C1DA9BACB2}">
      <dgm:prSet phldrT="[Text]" custT="1"/>
      <dgm:spPr/>
      <dgm:t>
        <a:bodyPr/>
        <a:lstStyle/>
        <a:p>
          <a:r>
            <a:rPr lang="en-US" sz="1500" dirty="0">
              <a:latin typeface="Verdana" charset="0"/>
              <a:ea typeface="Verdana" charset="0"/>
              <a:cs typeface="Verdana" charset="0"/>
            </a:rPr>
            <a:t>MP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sarunas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ar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ministriem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par VRP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izpildi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, NAP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vidusposma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novērtējuma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rezultātiem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un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rekomendācijām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,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vienojoties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par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aktivitātēm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rekomendāciju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īstenošanai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(10.-19.jan.)</a:t>
          </a:r>
        </a:p>
      </dgm:t>
    </dgm:pt>
    <dgm:pt modelId="{A0695318-F3B9-9F46-9B10-5A30EC680733}" type="parTrans" cxnId="{65AE3B42-2A5A-EB43-9B4D-A394FB5667E3}">
      <dgm:prSet/>
      <dgm:spPr/>
      <dgm:t>
        <a:bodyPr/>
        <a:lstStyle/>
        <a:p>
          <a:endParaRPr lang="en-US"/>
        </a:p>
      </dgm:t>
    </dgm:pt>
    <dgm:pt modelId="{07A05841-4978-A44A-8B68-1C447956AAF3}" type="sibTrans" cxnId="{65AE3B42-2A5A-EB43-9B4D-A394FB5667E3}">
      <dgm:prSet/>
      <dgm:spPr/>
      <dgm:t>
        <a:bodyPr/>
        <a:lstStyle/>
        <a:p>
          <a:endParaRPr lang="en-US"/>
        </a:p>
      </dgm:t>
    </dgm:pt>
    <dgm:pt modelId="{0B7D4B69-2DD4-450F-A6DC-97BDF98D492E}">
      <dgm:prSet phldrT="[Text]" custT="1"/>
      <dgm:spPr/>
      <dgm:t>
        <a:bodyPr/>
        <a:lstStyle/>
        <a:p>
          <a:r>
            <a:rPr lang="en-US" sz="1500" dirty="0" err="1">
              <a:latin typeface="Verdana" charset="0"/>
              <a:ea typeface="Verdana" charset="0"/>
              <a:cs typeface="Verdana" charset="0"/>
            </a:rPr>
            <a:t>Ziņojuma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dirty="0" err="1">
              <a:latin typeface="Verdana" charset="0"/>
              <a:ea typeface="Verdana" charset="0"/>
              <a:cs typeface="Verdana" charset="0"/>
            </a:rPr>
            <a:t>iesniegšana</a:t>
          </a:r>
          <a:r>
            <a:rPr lang="en-US" sz="1500" dirty="0">
              <a:latin typeface="Verdana" charset="0"/>
              <a:ea typeface="Verdana" charset="0"/>
              <a:cs typeface="Verdana" charset="0"/>
            </a:rPr>
            <a:t> MP</a:t>
          </a:r>
        </a:p>
      </dgm:t>
    </dgm:pt>
    <dgm:pt modelId="{EBB3F4AB-693B-41A6-9C8D-DE1E41C09D5D}" type="sibTrans" cxnId="{E91517EE-E65A-42F0-A757-5530B8F2C32C}">
      <dgm:prSet/>
      <dgm:spPr/>
    </dgm:pt>
    <dgm:pt modelId="{EDB43C9B-B511-442B-B29E-F982A0F53410}" type="parTrans" cxnId="{E91517EE-E65A-42F0-A757-5530B8F2C32C}">
      <dgm:prSet/>
      <dgm:spPr/>
    </dgm:pt>
    <dgm:pt modelId="{340A43F1-F254-614E-9610-1B2495430446}" type="pres">
      <dgm:prSet presAssocID="{750C3BDC-B5DB-0343-9AA2-A298644941AC}" presName="linearFlow" presStyleCnt="0">
        <dgm:presLayoutVars>
          <dgm:dir/>
          <dgm:animLvl val="lvl"/>
          <dgm:resizeHandles val="exact"/>
        </dgm:presLayoutVars>
      </dgm:prSet>
      <dgm:spPr/>
    </dgm:pt>
    <dgm:pt modelId="{806E5CEA-FFF7-404F-B1A5-B0C33B7EC113}" type="pres">
      <dgm:prSet presAssocID="{0C5EEA02-1968-7046-A1BA-AEF6B9674EE6}" presName="composite" presStyleCnt="0"/>
      <dgm:spPr/>
    </dgm:pt>
    <dgm:pt modelId="{6AF4C69B-22E0-E943-B586-C397EA535BAF}" type="pres">
      <dgm:prSet presAssocID="{0C5EEA02-1968-7046-A1BA-AEF6B9674EE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C84AF7F-810A-4845-A8EF-33E5B7F82956}" type="pres">
      <dgm:prSet presAssocID="{0C5EEA02-1968-7046-A1BA-AEF6B9674EE6}" presName="descendantText" presStyleLbl="alignAcc1" presStyleIdx="0" presStyleCnt="3">
        <dgm:presLayoutVars>
          <dgm:bulletEnabled val="1"/>
        </dgm:presLayoutVars>
      </dgm:prSet>
      <dgm:spPr/>
    </dgm:pt>
    <dgm:pt modelId="{5CAC5809-4444-4442-BD17-67BCD5B0F616}" type="pres">
      <dgm:prSet presAssocID="{8F4C0FD9-F14B-DC4E-9EC3-350A3FD174FD}" presName="sp" presStyleCnt="0"/>
      <dgm:spPr/>
    </dgm:pt>
    <dgm:pt modelId="{CD2BFBE6-C8D0-5340-94FE-25E7B1747F3B}" type="pres">
      <dgm:prSet presAssocID="{58D958E8-7643-3D4C-81F6-8D50F60AF9E4}" presName="composite" presStyleCnt="0"/>
      <dgm:spPr/>
    </dgm:pt>
    <dgm:pt modelId="{7B910F4C-4902-DA46-9F14-8F0ABF32DB1F}" type="pres">
      <dgm:prSet presAssocID="{58D958E8-7643-3D4C-81F6-8D50F60AF9E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7E59448-27E7-8148-9DF6-232735567AFD}" type="pres">
      <dgm:prSet presAssocID="{58D958E8-7643-3D4C-81F6-8D50F60AF9E4}" presName="descendantText" presStyleLbl="alignAcc1" presStyleIdx="1" presStyleCnt="3">
        <dgm:presLayoutVars>
          <dgm:bulletEnabled val="1"/>
        </dgm:presLayoutVars>
      </dgm:prSet>
      <dgm:spPr/>
    </dgm:pt>
    <dgm:pt modelId="{2D0AA1A5-9187-0D43-918C-EEDD3F7A1D9E}" type="pres">
      <dgm:prSet presAssocID="{AD9B1040-0D18-9D4D-8EC1-5EC9ECF047B7}" presName="sp" presStyleCnt="0"/>
      <dgm:spPr/>
    </dgm:pt>
    <dgm:pt modelId="{9EA6B859-54D1-1844-867E-A19B8295FEBD}" type="pres">
      <dgm:prSet presAssocID="{B387272A-1104-AD44-9F87-25D17E6C421B}" presName="composite" presStyleCnt="0"/>
      <dgm:spPr/>
    </dgm:pt>
    <dgm:pt modelId="{2968D843-DF5B-3045-81BF-577F59943188}" type="pres">
      <dgm:prSet presAssocID="{B387272A-1104-AD44-9F87-25D17E6C421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42D8479-D05B-BC49-A5AC-D3577E589935}" type="pres">
      <dgm:prSet presAssocID="{B387272A-1104-AD44-9F87-25D17E6C421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D55AD0F-0169-954D-A295-8F325DD5D168}" type="presOf" srcId="{B64A613E-8B12-F347-A7C8-D39266AEE014}" destId="{57E59448-27E7-8148-9DF6-232735567AFD}" srcOrd="0" destOrd="1" presId="urn:microsoft.com/office/officeart/2005/8/layout/chevron2"/>
    <dgm:cxn modelId="{CF41B70F-E754-0B43-B081-56CF0D86ED4D}" type="presOf" srcId="{195950D0-9C71-194F-96E3-0BB4D55D1F33}" destId="{8C84AF7F-810A-4845-A8EF-33E5B7F82956}" srcOrd="0" destOrd="0" presId="urn:microsoft.com/office/officeart/2005/8/layout/chevron2"/>
    <dgm:cxn modelId="{6678EA1A-C5B1-B844-9AD6-3EC4F55FB602}" srcId="{750C3BDC-B5DB-0343-9AA2-A298644941AC}" destId="{0C5EEA02-1968-7046-A1BA-AEF6B9674EE6}" srcOrd="0" destOrd="0" parTransId="{646E174F-3662-C842-9DC6-22C17692FD56}" sibTransId="{8F4C0FD9-F14B-DC4E-9EC3-350A3FD174FD}"/>
    <dgm:cxn modelId="{D1AF5E35-2EA4-404A-A47E-771454345C99}" srcId="{750C3BDC-B5DB-0343-9AA2-A298644941AC}" destId="{58D958E8-7643-3D4C-81F6-8D50F60AF9E4}" srcOrd="1" destOrd="0" parTransId="{F6690987-5046-CA4E-AF94-402D3046F8AB}" sibTransId="{AD9B1040-0D18-9D4D-8EC1-5EC9ECF047B7}"/>
    <dgm:cxn modelId="{07271D3F-712D-7E44-BE52-38E6BB75B399}" type="presOf" srcId="{76CCAEA0-035F-734E-BFB7-2109AA95B151}" destId="{57E59448-27E7-8148-9DF6-232735567AFD}" srcOrd="0" destOrd="0" presId="urn:microsoft.com/office/officeart/2005/8/layout/chevron2"/>
    <dgm:cxn modelId="{81BE283F-DCCC-EB42-98CC-A2B34EB00B24}" srcId="{0C5EEA02-1968-7046-A1BA-AEF6B9674EE6}" destId="{195950D0-9C71-194F-96E3-0BB4D55D1F33}" srcOrd="0" destOrd="0" parTransId="{5906CF87-4023-F648-8B75-643D56FEB639}" sibTransId="{AB3657FD-CB9F-AD44-93F7-246543F2DE2C}"/>
    <dgm:cxn modelId="{0D5C0E41-1635-1D4D-820E-5DF4432906BD}" srcId="{750C3BDC-B5DB-0343-9AA2-A298644941AC}" destId="{B387272A-1104-AD44-9F87-25D17E6C421B}" srcOrd="2" destOrd="0" parTransId="{0170933D-39A0-0E4D-9167-032401B07AE1}" sibTransId="{B4BFB3AC-2693-0748-A659-54CA7173A670}"/>
    <dgm:cxn modelId="{65AE3B42-2A5A-EB43-9B4D-A394FB5667E3}" srcId="{B387272A-1104-AD44-9F87-25D17E6C421B}" destId="{51E8F3C4-8571-C641-B5CF-65C1DA9BACB2}" srcOrd="1" destOrd="0" parTransId="{A0695318-F3B9-9F46-9B10-5A30EC680733}" sibTransId="{07A05841-4978-A44A-8B68-1C447956AAF3}"/>
    <dgm:cxn modelId="{13EB9562-F940-1944-B666-62C4CA312EF0}" srcId="{B387272A-1104-AD44-9F87-25D17E6C421B}" destId="{E79982FA-D8CE-D446-AC90-A200A862DDC9}" srcOrd="0" destOrd="0" parTransId="{AFAD75AA-1499-D849-B9F8-BF0A75963958}" sibTransId="{AAFE45F3-70E2-B04E-8156-EC80CCE2F7DC}"/>
    <dgm:cxn modelId="{74822063-885E-3E43-AF6D-907EB58DE702}" type="presOf" srcId="{0C5EEA02-1968-7046-A1BA-AEF6B9674EE6}" destId="{6AF4C69B-22E0-E943-B586-C397EA535BAF}" srcOrd="0" destOrd="0" presId="urn:microsoft.com/office/officeart/2005/8/layout/chevron2"/>
    <dgm:cxn modelId="{8DD3A565-1EE2-F349-AB50-FE7283B84F66}" srcId="{58D958E8-7643-3D4C-81F6-8D50F60AF9E4}" destId="{B64A613E-8B12-F347-A7C8-D39266AEE014}" srcOrd="1" destOrd="0" parTransId="{7E0FE1C3-5AD0-1A4B-8432-5307A592880E}" sibTransId="{3BDA0F07-6A43-2946-882C-E50131D4B049}"/>
    <dgm:cxn modelId="{24096B66-1384-464B-8221-AC632760DCCA}" srcId="{58D958E8-7643-3D4C-81F6-8D50F60AF9E4}" destId="{76CCAEA0-035F-734E-BFB7-2109AA95B151}" srcOrd="0" destOrd="0" parTransId="{655DFCCD-950D-B844-8646-3BA326893D5F}" sibTransId="{7B6C9972-E858-5A4F-AAF3-66A1DA2FD154}"/>
    <dgm:cxn modelId="{D6FEC2B1-69E8-3648-98F6-2806E57190E9}" srcId="{0C5EEA02-1968-7046-A1BA-AEF6B9674EE6}" destId="{C0EA17D8-83A7-544F-BEEF-9E47FB924527}" srcOrd="1" destOrd="0" parTransId="{98CD9627-A3F2-504A-9E78-1C81E60D38D0}" sibTransId="{BCEF226B-7ECA-9A44-A87E-54D19A0DA545}"/>
    <dgm:cxn modelId="{17BC5AB7-6CD4-A446-A002-E2A22970CFA8}" type="presOf" srcId="{E79982FA-D8CE-D446-AC90-A200A862DDC9}" destId="{F42D8479-D05B-BC49-A5AC-D3577E589935}" srcOrd="0" destOrd="0" presId="urn:microsoft.com/office/officeart/2005/8/layout/chevron2"/>
    <dgm:cxn modelId="{E98976BB-F5E9-2349-BB12-396ECB0B2A7A}" type="presOf" srcId="{51E8F3C4-8571-C641-B5CF-65C1DA9BACB2}" destId="{F42D8479-D05B-BC49-A5AC-D3577E589935}" srcOrd="0" destOrd="1" presId="urn:microsoft.com/office/officeart/2005/8/layout/chevron2"/>
    <dgm:cxn modelId="{1DA15FBD-A1DE-314E-A7AB-573D0C434F41}" type="presOf" srcId="{750C3BDC-B5DB-0343-9AA2-A298644941AC}" destId="{340A43F1-F254-614E-9610-1B2495430446}" srcOrd="0" destOrd="0" presId="urn:microsoft.com/office/officeart/2005/8/layout/chevron2"/>
    <dgm:cxn modelId="{0AFEE7D6-8F9F-2646-A7C9-53CCCAAF2C6B}" type="presOf" srcId="{58D958E8-7643-3D4C-81F6-8D50F60AF9E4}" destId="{7B910F4C-4902-DA46-9F14-8F0ABF32DB1F}" srcOrd="0" destOrd="0" presId="urn:microsoft.com/office/officeart/2005/8/layout/chevron2"/>
    <dgm:cxn modelId="{B2822BDE-1E73-B24B-9D6A-FA0478272ACA}" type="presOf" srcId="{B387272A-1104-AD44-9F87-25D17E6C421B}" destId="{2968D843-DF5B-3045-81BF-577F59943188}" srcOrd="0" destOrd="0" presId="urn:microsoft.com/office/officeart/2005/8/layout/chevron2"/>
    <dgm:cxn modelId="{D2B7DFEB-B28B-F84D-9500-C4E1F0390E99}" type="presOf" srcId="{C0EA17D8-83A7-544F-BEEF-9E47FB924527}" destId="{8C84AF7F-810A-4845-A8EF-33E5B7F82956}" srcOrd="0" destOrd="1" presId="urn:microsoft.com/office/officeart/2005/8/layout/chevron2"/>
    <dgm:cxn modelId="{E91517EE-E65A-42F0-A757-5530B8F2C32C}" srcId="{58D958E8-7643-3D4C-81F6-8D50F60AF9E4}" destId="{0B7D4B69-2DD4-450F-A6DC-97BDF98D492E}" srcOrd="2" destOrd="0" parTransId="{EDB43C9B-B511-442B-B29E-F982A0F53410}" sibTransId="{EBB3F4AB-693B-41A6-9C8D-DE1E41C09D5D}"/>
    <dgm:cxn modelId="{7645DBFE-C151-4EB5-B55A-9FBD717521D6}" type="presOf" srcId="{0B7D4B69-2DD4-450F-A6DC-97BDF98D492E}" destId="{57E59448-27E7-8148-9DF6-232735567AFD}" srcOrd="0" destOrd="2" presId="urn:microsoft.com/office/officeart/2005/8/layout/chevron2"/>
    <dgm:cxn modelId="{CBA3CCDC-C17B-064A-9A09-3B798863BDE1}" type="presParOf" srcId="{340A43F1-F254-614E-9610-1B2495430446}" destId="{806E5CEA-FFF7-404F-B1A5-B0C33B7EC113}" srcOrd="0" destOrd="0" presId="urn:microsoft.com/office/officeart/2005/8/layout/chevron2"/>
    <dgm:cxn modelId="{48B58C59-2A4F-034A-B179-C4A62ABFD61D}" type="presParOf" srcId="{806E5CEA-FFF7-404F-B1A5-B0C33B7EC113}" destId="{6AF4C69B-22E0-E943-B586-C397EA535BAF}" srcOrd="0" destOrd="0" presId="urn:microsoft.com/office/officeart/2005/8/layout/chevron2"/>
    <dgm:cxn modelId="{7279A681-1EC2-7040-8DD3-652314C573D4}" type="presParOf" srcId="{806E5CEA-FFF7-404F-B1A5-B0C33B7EC113}" destId="{8C84AF7F-810A-4845-A8EF-33E5B7F82956}" srcOrd="1" destOrd="0" presId="urn:microsoft.com/office/officeart/2005/8/layout/chevron2"/>
    <dgm:cxn modelId="{561F1465-1958-C642-95D9-DECD79992A6D}" type="presParOf" srcId="{340A43F1-F254-614E-9610-1B2495430446}" destId="{5CAC5809-4444-4442-BD17-67BCD5B0F616}" srcOrd="1" destOrd="0" presId="urn:microsoft.com/office/officeart/2005/8/layout/chevron2"/>
    <dgm:cxn modelId="{ABD04D79-9106-A747-9283-D2EA29AE14C6}" type="presParOf" srcId="{340A43F1-F254-614E-9610-1B2495430446}" destId="{CD2BFBE6-C8D0-5340-94FE-25E7B1747F3B}" srcOrd="2" destOrd="0" presId="urn:microsoft.com/office/officeart/2005/8/layout/chevron2"/>
    <dgm:cxn modelId="{3E7EE083-488F-6C48-8024-4B427B76FF73}" type="presParOf" srcId="{CD2BFBE6-C8D0-5340-94FE-25E7B1747F3B}" destId="{7B910F4C-4902-DA46-9F14-8F0ABF32DB1F}" srcOrd="0" destOrd="0" presId="urn:microsoft.com/office/officeart/2005/8/layout/chevron2"/>
    <dgm:cxn modelId="{2D7C1953-C71E-374A-A84B-4FDE3536B714}" type="presParOf" srcId="{CD2BFBE6-C8D0-5340-94FE-25E7B1747F3B}" destId="{57E59448-27E7-8148-9DF6-232735567AFD}" srcOrd="1" destOrd="0" presId="urn:microsoft.com/office/officeart/2005/8/layout/chevron2"/>
    <dgm:cxn modelId="{97751EF3-5BA5-2E48-BFF6-F8DC9126DBE5}" type="presParOf" srcId="{340A43F1-F254-614E-9610-1B2495430446}" destId="{2D0AA1A5-9187-0D43-918C-EEDD3F7A1D9E}" srcOrd="3" destOrd="0" presId="urn:microsoft.com/office/officeart/2005/8/layout/chevron2"/>
    <dgm:cxn modelId="{600CA01F-FFC9-2340-8FBC-F664CC52110B}" type="presParOf" srcId="{340A43F1-F254-614E-9610-1B2495430446}" destId="{9EA6B859-54D1-1844-867E-A19B8295FEBD}" srcOrd="4" destOrd="0" presId="urn:microsoft.com/office/officeart/2005/8/layout/chevron2"/>
    <dgm:cxn modelId="{AEBAACBE-BA71-6E48-AF4E-B2FE1732498E}" type="presParOf" srcId="{9EA6B859-54D1-1844-867E-A19B8295FEBD}" destId="{2968D843-DF5B-3045-81BF-577F59943188}" srcOrd="0" destOrd="0" presId="urn:microsoft.com/office/officeart/2005/8/layout/chevron2"/>
    <dgm:cxn modelId="{76E87398-EC1E-A54D-9B49-DFB4ADAA3920}" type="presParOf" srcId="{9EA6B859-54D1-1844-867E-A19B8295FEBD}" destId="{F42D8479-D05B-BC49-A5AC-D3577E5899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4C69B-22E0-E943-B586-C397EA535BAF}">
      <dsp:nvSpPr>
        <dsp:cNvPr id="0" name=""/>
        <dsp:cNvSpPr/>
      </dsp:nvSpPr>
      <dsp:spPr>
        <a:xfrm rot="5400000">
          <a:off x="-238004" y="239080"/>
          <a:ext cx="1586697" cy="111068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Verdana" charset="0"/>
              <a:ea typeface="Verdana" charset="0"/>
              <a:cs typeface="Verdana" charset="0"/>
            </a:rPr>
            <a:t>Novembris</a:t>
          </a:r>
          <a:endParaRPr lang="en-US" sz="1500" kern="1200" dirty="0">
            <a:latin typeface="Verdana" charset="0"/>
            <a:ea typeface="Verdana" charset="0"/>
            <a:cs typeface="Verdana" charset="0"/>
          </a:endParaRPr>
        </a:p>
      </dsp:txBody>
      <dsp:txXfrm rot="-5400000">
        <a:off x="1" y="556419"/>
        <a:ext cx="1110688" cy="476009"/>
      </dsp:txXfrm>
    </dsp:sp>
    <dsp:sp modelId="{8C84AF7F-810A-4845-A8EF-33E5B7F82956}">
      <dsp:nvSpPr>
        <dsp:cNvPr id="0" name=""/>
        <dsp:cNvSpPr/>
      </dsp:nvSpPr>
      <dsp:spPr>
        <a:xfrm rot="5400000">
          <a:off x="3941742" y="-2829978"/>
          <a:ext cx="1031353" cy="6693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Ziņojuma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projekts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nosūtīts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saskaņošanai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ministrijām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,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partneriem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un NVO,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ievietots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PKC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interneta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mājas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lapā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(22.nov.)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Prezentācija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NVO Memoranda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padomē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(29.nov.)</a:t>
          </a:r>
        </a:p>
      </dsp:txBody>
      <dsp:txXfrm rot="-5400000">
        <a:off x="1110689" y="51422"/>
        <a:ext cx="6643114" cy="930659"/>
      </dsp:txXfrm>
    </dsp:sp>
    <dsp:sp modelId="{7B910F4C-4902-DA46-9F14-8F0ABF32DB1F}">
      <dsp:nvSpPr>
        <dsp:cNvPr id="0" name=""/>
        <dsp:cNvSpPr/>
      </dsp:nvSpPr>
      <dsp:spPr>
        <a:xfrm rot="5400000">
          <a:off x="-238004" y="1631437"/>
          <a:ext cx="1586697" cy="111068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Decembris</a:t>
          </a:r>
          <a:endParaRPr lang="en-US" sz="1500" kern="1200" dirty="0">
            <a:latin typeface="Verdana" charset="0"/>
            <a:ea typeface="Verdana" charset="0"/>
            <a:cs typeface="Verdana" charset="0"/>
          </a:endParaRPr>
        </a:p>
      </dsp:txBody>
      <dsp:txXfrm rot="-5400000">
        <a:off x="1" y="1948776"/>
        <a:ext cx="1110688" cy="476009"/>
      </dsp:txXfrm>
    </dsp:sp>
    <dsp:sp modelId="{57E59448-27E7-8148-9DF6-232735567AFD}">
      <dsp:nvSpPr>
        <dsp:cNvPr id="0" name=""/>
        <dsp:cNvSpPr/>
      </dsp:nvSpPr>
      <dsp:spPr>
        <a:xfrm rot="5400000">
          <a:off x="3941742" y="-1437621"/>
          <a:ext cx="1031353" cy="6693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Prezentācija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LPS (6.dec.)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Viedokli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sniegušas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1</a:t>
          </a:r>
          <a:r>
            <a:rPr lang="lv-LV" sz="1500" kern="1200" dirty="0">
              <a:latin typeface="Verdana" charset="0"/>
              <a:ea typeface="Verdana" charset="0"/>
              <a:cs typeface="Verdana" charset="0"/>
            </a:rPr>
            <a:t>3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ministrijas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, </a:t>
          </a:r>
          <a:r>
            <a:rPr lang="lv-LV" sz="1500" kern="1200" dirty="0">
              <a:latin typeface="Verdana" charset="0"/>
              <a:ea typeface="Verdana" charset="0"/>
              <a:cs typeface="Verdana" charset="0"/>
            </a:rPr>
            <a:t>VK, 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LPS, LDDK, LBAS,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trīs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NVO (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līdz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lv-LV" sz="1500" kern="1200" dirty="0">
              <a:latin typeface="Verdana" charset="0"/>
              <a:ea typeface="Verdana" charset="0"/>
              <a:cs typeface="Verdana" charset="0"/>
            </a:rPr>
            <a:t>14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.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dec.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),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Ziņojuma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iesniegšana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MP</a:t>
          </a:r>
        </a:p>
      </dsp:txBody>
      <dsp:txXfrm rot="-5400000">
        <a:off x="1110689" y="1443779"/>
        <a:ext cx="6643114" cy="930659"/>
      </dsp:txXfrm>
    </dsp:sp>
    <dsp:sp modelId="{2968D843-DF5B-3045-81BF-577F59943188}">
      <dsp:nvSpPr>
        <dsp:cNvPr id="0" name=""/>
        <dsp:cNvSpPr/>
      </dsp:nvSpPr>
      <dsp:spPr>
        <a:xfrm rot="5400000">
          <a:off x="-238004" y="3023794"/>
          <a:ext cx="1586697" cy="111068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Janvāris</a:t>
          </a:r>
          <a:endParaRPr lang="en-US" sz="1500" kern="1200" dirty="0">
            <a:latin typeface="Verdana" charset="0"/>
            <a:ea typeface="Verdana" charset="0"/>
            <a:cs typeface="Verdana" charset="0"/>
          </a:endParaRPr>
        </a:p>
      </dsp:txBody>
      <dsp:txXfrm rot="-5400000">
        <a:off x="1" y="3341133"/>
        <a:ext cx="1110688" cy="476009"/>
      </dsp:txXfrm>
    </dsp:sp>
    <dsp:sp modelId="{F42D8479-D05B-BC49-A5AC-D3577E589935}">
      <dsp:nvSpPr>
        <dsp:cNvPr id="0" name=""/>
        <dsp:cNvSpPr/>
      </dsp:nvSpPr>
      <dsp:spPr>
        <a:xfrm rot="5400000">
          <a:off x="3941742" y="-45264"/>
          <a:ext cx="1031353" cy="66934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Verdana" charset="0"/>
            <a:ea typeface="Verdana" charset="0"/>
            <a:cs typeface="Verdana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MP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sarunas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ar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ministriem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par VRP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izpildi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, NAP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vidusposma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novērtējuma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rezultātiem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un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rekomendācijām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,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vienojoties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par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aktivitātēm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rekomendāciju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</a:t>
          </a:r>
          <a:r>
            <a:rPr lang="en-US" sz="1500" kern="1200" dirty="0" err="1">
              <a:latin typeface="Verdana" charset="0"/>
              <a:ea typeface="Verdana" charset="0"/>
              <a:cs typeface="Verdana" charset="0"/>
            </a:rPr>
            <a:t>īstenošanai</a:t>
          </a:r>
          <a:r>
            <a:rPr lang="en-US" sz="1500" kern="1200" dirty="0">
              <a:latin typeface="Verdana" charset="0"/>
              <a:ea typeface="Verdana" charset="0"/>
              <a:cs typeface="Verdana" charset="0"/>
            </a:rPr>
            <a:t> (10.-19.jan.)</a:t>
          </a:r>
        </a:p>
      </dsp:txBody>
      <dsp:txXfrm rot="-5400000">
        <a:off x="1110689" y="2836136"/>
        <a:ext cx="6643114" cy="930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E5D098-8E35-4293-AB91-E6A40B5170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4A775-2B4C-4F83-AB1A-0BE630F651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DF8449A-25FF-4794-A51B-70FE1DFAE3C3}" type="datetimeFigureOut">
              <a:rPr lang="lv-LV"/>
              <a:pPr>
                <a:defRPr/>
              </a:pPr>
              <a:t>20.12.2017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BEEDAE-22EE-4597-B6C2-1692963E1A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D69A1-E1F8-45BC-8657-92C269AE4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E307B5-9186-4837-9B86-B547C12152C2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614254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E321F7-2302-46CB-9B7E-82C4F2B208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DD1F4-55A2-42F0-8054-21133C7980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4A6B8F-20E3-4814-A731-CEB8586E14F3}" type="datetimeFigureOut">
              <a:rPr lang="lv-LV"/>
              <a:pPr>
                <a:defRPr/>
              </a:pPr>
              <a:t>20.12.2017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9466AD-A4F0-43BE-8C72-7772A1C799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3C1ADE-69E5-4217-94FE-26412C87F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D2A21-C832-4D6C-9C71-9C482E7BE7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57BE8-FAEC-4C45-A058-CB691D21B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E83BA7-A799-403C-813A-A4CD304CAE21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907884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624DE57-FF69-4BEB-B39A-787911E78DB1}" type="slidenum">
              <a:rPr lang="lv-LV" altLang="lv-LV" smtClean="0"/>
              <a:pPr/>
              <a:t>1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89150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0170BB-CD0D-489B-AB15-636B94230B4D}" type="datetime1">
              <a:rPr lang="lv-LV" smtClean="0"/>
              <a:t>20.12.2017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Pārresoru koordinācijas centrs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690-CC19-4397-83D4-099D9C53A1F1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1496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lv-LV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83BA7-A799-403C-813A-A4CD304CAE21}" type="slidenum">
              <a:rPr lang="lv-LV" altLang="lv-LV" smtClean="0"/>
              <a:pPr>
                <a:defRPr/>
              </a:pPr>
              <a:t>13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763772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5504B50-2B5A-4A16-BD6A-267FF48AAFE5}" type="datetime1">
              <a:rPr lang="lv-LV" smtClean="0"/>
              <a:t>20.12.2017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Pārresoru koordinācijas centrs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690-CC19-4397-83D4-099D9C53A1F1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2103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6F9213-CEC7-45B1-A9E0-9060C1F289C2}" type="datetime1">
              <a:rPr lang="lv-LV" smtClean="0"/>
              <a:t>20.12.2017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Pārresoru koordinācijas centrs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690-CC19-4397-83D4-099D9C53A1F1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6391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83BA7-A799-403C-813A-A4CD304CAE21}" type="slidenum">
              <a:rPr lang="lv-LV" altLang="lv-LV" smtClean="0"/>
              <a:pPr>
                <a:defRPr/>
              </a:pPr>
              <a:t>16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004027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83BA7-A799-403C-813A-A4CD304CAE21}" type="slidenum">
              <a:rPr lang="lv-LV" altLang="lv-LV" smtClean="0"/>
              <a:pPr>
                <a:defRPr/>
              </a:pPr>
              <a:t>17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185817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83BA7-A799-403C-813A-A4CD304CAE21}" type="slidenum">
              <a:rPr lang="lv-LV" altLang="lv-LV" smtClean="0"/>
              <a:pPr>
                <a:defRPr/>
              </a:pPr>
              <a:t>18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18206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70CAB82-010C-413A-8236-C4734BC4A69D}" type="slidenum">
              <a:rPr lang="lv-LV" altLang="lv-LV"/>
              <a:pPr/>
              <a:t>22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07844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B05CE8-A955-417A-9C16-AA4BCFC155C9}" type="slidenum">
              <a:rPr lang="lv-LV" altLang="lv-LV" smtClean="0"/>
              <a:pPr/>
              <a:t>4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B59D1AE-E9B6-4801-AAC0-70530D2313CF}" type="datetime1">
              <a:rPr lang="lv-LV" smtClean="0"/>
              <a:t>20.12.2017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Pārresoru koordinācijas centrs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690-CC19-4397-83D4-099D9C53A1F1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458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52C1F06-743D-4938-B4FA-A46E134E43CE}" type="datetime1">
              <a:rPr lang="lv-LV" smtClean="0"/>
              <a:t>20.12.2017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Pārresoru koordinācijas centrs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690-CC19-4397-83D4-099D9C53A1F1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8169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53075FC-85B3-41A6-B5CC-4F534528C958}" type="datetime1">
              <a:rPr lang="lv-LV" smtClean="0"/>
              <a:t>20.12.2017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Pārresoru koordinācijas centrs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690-CC19-4397-83D4-099D9C53A1F1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8883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53075FC-85B3-41A6-B5CC-4F534528C958}" type="datetime1">
              <a:rPr lang="lv-LV" smtClean="0"/>
              <a:t>20.12.2017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Pārresoru koordinācijas centrs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690-CC19-4397-83D4-099D9C53A1F1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888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v-LV" dirty="0"/>
          </a:p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236EA13-8634-4133-B168-32DAA6952568}" type="datetime1">
              <a:rPr lang="lv-LV" smtClean="0"/>
              <a:t>20.12.2017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Pārresoru koordinācijas centrs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690-CC19-4397-83D4-099D9C53A1F1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351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C474B0-DE77-4E4D-8F59-B6D3260F6791}" type="datetime1">
              <a:rPr lang="lv-LV" smtClean="0"/>
              <a:t>20.12.2017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Pārresoru koordinācijas centrs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690-CC19-4397-83D4-099D9C53A1F1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2965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CAF6920-26DA-458D-97C0-BD1D2B14735A}" type="datetime1">
              <a:rPr lang="lv-LV" smtClean="0"/>
              <a:t>20.12.2017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Pārresoru koordinācijas centrs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C690-CC19-4397-83D4-099D9C53A1F1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116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6FA93EF-6BB8-40AD-8DC9-00A225D58E96}"/>
              </a:ext>
            </a:extLst>
          </p:cNvPr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9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AC696C16-25F0-4101-A64D-1DCB0630252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09262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BDBE66D-197B-48FD-B79F-D8AA63CA2B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528FAB73-82D7-4CCC-AC85-E678E35E4A8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9335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FA7F5E2-31FC-4442-AC91-B0CB47D1278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BADB4E1-9616-42B4-AC83-4DADE709F56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043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5F67D912-0AC4-430A-ADA9-5B57A48A0F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6DB2677-10EC-4D8B-8EF6-BFBFE384FFA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56296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>
            <a:extLst>
              <a:ext uri="{FF2B5EF4-FFF2-40B4-BE49-F238E27FC236}">
                <a16:creationId xmlns:a16="http://schemas.microsoft.com/office/drawing/2014/main" id="{C78BB8B8-B463-44E5-BFCE-DB539E55AD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681B27E-29E1-4AD9-B4B8-C23F92DD740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1583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A33802A-12D3-4EC0-B369-972C42C230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AE169FAC-0001-4C91-881E-9C271F57600C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10844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45435528-AEBA-4A7C-8A9D-291C9A03B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143DAB8-E858-4B7C-8654-914CE558637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7020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54EE993-7D0B-4655-A976-014FAEB3B8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144886B-C382-4950-9152-7E416129C62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6183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425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02573-FFDC-4B60-9C76-6C03671EF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47458-29F8-433C-86AE-6B7BCC84AC81}" type="datetime1">
              <a:rPr lang="en-US"/>
              <a:pPr>
                <a:defRPr/>
              </a:pPr>
              <a:t>12/20/2017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552E3-45B1-49F2-8C24-7E4201A4F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1C85-2080-4FA3-9DE9-89B78A3FE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D0A6E4E-ABC0-4C26-9CD0-B98DFDB8888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content/documents/11819Voluntary_guidelines_VNR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c.gov.lv/lv/valsts-attistibas-planosana/ano-ilgtspejigas-attistibas-merki" TargetMode="External"/><Relationship Id="rId2" Type="http://schemas.openxmlformats.org/officeDocument/2006/relationships/hyperlink" Target="https://sustainabledevelopment.un.org/vn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kc.gov.lv/lv/aktualit%C4%81tes/pkc-ir-izstradajis-zinojuma-projektu-par-valsts-attistibas-merku-istenosanas-progresu" TargetMode="External"/><Relationship Id="rId4" Type="http://schemas.openxmlformats.org/officeDocument/2006/relationships/hyperlink" Target="http://www.pkc.gov.lv/index.php/lv/valsts-attistibas-planosana/ano-ilgtspejigas-attistibas-merki/iam-kartejum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c.gov.lv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sco.l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>
          <a:xfrm>
            <a:off x="827584" y="3212976"/>
            <a:ext cx="7772400" cy="9604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lv-LV" sz="2400" dirty="0"/>
              <a:t>No NAP2020 vidusposma uz </a:t>
            </a:r>
            <a:br>
              <a:rPr lang="lv-LV" sz="2400" dirty="0"/>
            </a:br>
            <a:r>
              <a:rPr lang="lv-LV" sz="2400" dirty="0"/>
              <a:t>Latvijas IAM</a:t>
            </a:r>
            <a:br>
              <a:rPr lang="lv-LV" sz="2400" dirty="0"/>
            </a:br>
            <a:r>
              <a:rPr lang="lv-LV" sz="2400" dirty="0"/>
              <a:t>ieviešanas izvērtēšanas ziņojumu ANO </a:t>
            </a:r>
            <a:br>
              <a:rPr lang="lv-LV" sz="2400" dirty="0"/>
            </a:br>
            <a:r>
              <a:rPr lang="lv-LV" sz="2000" dirty="0"/>
              <a:t>2018.gada jūlijā</a:t>
            </a:r>
            <a:br>
              <a:rPr lang="lv-LV" sz="2800" dirty="0"/>
            </a:br>
            <a:br>
              <a:rPr lang="lv-LV" sz="2800" dirty="0"/>
            </a:br>
            <a:endParaRPr lang="lv-LV" altLang="lv-LV" sz="2600" dirty="0">
              <a:ea typeface="MS PGothic" panose="020B0600070205080204" pitchFamily="34" charset="-128"/>
            </a:endParaRPr>
          </a:p>
        </p:txBody>
      </p:sp>
      <p:sp>
        <p:nvSpPr>
          <p:cNvPr id="1536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5410200"/>
            <a:ext cx="7772400" cy="1019175"/>
          </a:xfrm>
        </p:spPr>
        <p:txBody>
          <a:bodyPr>
            <a:normAutofit/>
          </a:bodyPr>
          <a:lstStyle/>
          <a:p>
            <a:pPr algn="r">
              <a:lnSpc>
                <a:spcPct val="70000"/>
              </a:lnSpc>
            </a:pPr>
            <a:endParaRPr lang="lv-LV" altLang="lv-LV" sz="1300" dirty="0">
              <a:solidFill>
                <a:srgbClr val="404040"/>
              </a:solidFill>
              <a:ea typeface="MS PGothic" panose="020B0600070205080204" pitchFamily="34" charset="-128"/>
            </a:endParaRPr>
          </a:p>
          <a:p>
            <a:pPr algn="r">
              <a:lnSpc>
                <a:spcPct val="110000"/>
              </a:lnSpc>
            </a:pPr>
            <a:r>
              <a:rPr lang="lv-LV" altLang="lv-LV" sz="1300" dirty="0" err="1">
                <a:solidFill>
                  <a:srgbClr val="404040"/>
                </a:solidFill>
                <a:ea typeface="MS PGothic" panose="020B0600070205080204" pitchFamily="34" charset="-128"/>
              </a:rPr>
              <a:t>Pārresoru</a:t>
            </a:r>
            <a:r>
              <a:rPr lang="lv-LV" altLang="lv-LV" sz="1300" dirty="0">
                <a:solidFill>
                  <a:srgbClr val="404040"/>
                </a:solidFill>
                <a:ea typeface="MS PGothic" panose="020B0600070205080204" pitchFamily="34" charset="-128"/>
              </a:rPr>
              <a:t> koordinācijas centrs</a:t>
            </a:r>
            <a:endParaRPr lang="lv-LV" altLang="lv-LV" sz="1200" dirty="0">
              <a:solidFill>
                <a:srgbClr val="404040"/>
              </a:solidFill>
              <a:ea typeface="MS PGothic" panose="020B0600070205080204" pitchFamily="34" charset="-128"/>
            </a:endParaRPr>
          </a:p>
          <a:p>
            <a:pPr algn="r">
              <a:lnSpc>
                <a:spcPct val="110000"/>
              </a:lnSpc>
            </a:pPr>
            <a:r>
              <a:rPr lang="lv-LV" altLang="lv-LV" sz="1200" dirty="0">
                <a:solidFill>
                  <a:srgbClr val="404040"/>
                </a:solidFill>
                <a:ea typeface="MS PGothic" panose="020B0600070205080204" pitchFamily="34" charset="-128"/>
              </a:rPr>
              <a:t>20.12.2017.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2430304" cy="7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1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Debates un Ministru deklarācija - balsojumi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FF382AF-8723-4546-822D-A9DA4B085F14}" type="slidenum">
              <a:rPr lang="en-US" altLang="lv-LV" smtClean="0"/>
              <a:pPr>
                <a:defRPr/>
              </a:pPr>
              <a:t>10</a:t>
            </a:fld>
            <a:endParaRPr lang="en-US" altLang="lv-LV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752600"/>
            <a:ext cx="4945333" cy="284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071" y="3483394"/>
            <a:ext cx="4793729" cy="324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Papildus pasākumi - Igaunija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FF382AF-8723-4546-822D-A9DA4B085F14}" type="slidenum">
              <a:rPr lang="en-US" altLang="lv-LV" smtClean="0"/>
              <a:pPr>
                <a:defRPr/>
              </a:pPr>
              <a:t>11</a:t>
            </a:fld>
            <a:endParaRPr lang="en-US" altLang="lv-LV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28800"/>
            <a:ext cx="90487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39" y="4800712"/>
            <a:ext cx="2974990" cy="19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88" y="381000"/>
            <a:ext cx="1512168" cy="236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078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Mūs resursi - Ņujorkā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25575" y="2961758"/>
            <a:ext cx="1981200" cy="304800"/>
          </a:xfrm>
        </p:spPr>
        <p:txBody>
          <a:bodyPr/>
          <a:lstStyle/>
          <a:p>
            <a:r>
              <a:rPr lang="lv-LV" dirty="0"/>
              <a:t>Alise Zālīte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58962" y="6003194"/>
            <a:ext cx="1874168" cy="272752"/>
          </a:xfrm>
        </p:spPr>
        <p:txBody>
          <a:bodyPr/>
          <a:lstStyle/>
          <a:p>
            <a:r>
              <a:rPr lang="lv-LV" dirty="0"/>
              <a:t>http://www.roerich.org/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FF382AF-8723-4546-822D-A9DA4B085F14}" type="slidenum">
              <a:rPr lang="en-US" altLang="lv-LV" smtClean="0"/>
              <a:pPr>
                <a:defRPr/>
              </a:pPr>
              <a:t>12</a:t>
            </a:fld>
            <a:endParaRPr lang="en-US" altLang="lv-LV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1114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79" y="3284984"/>
            <a:ext cx="3404592" cy="235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320" y="3933056"/>
            <a:ext cx="2261643" cy="194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2979383" cy="206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92080" y="3082023"/>
            <a:ext cx="3657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/>
              <a:t>https://www.nytimes.com/2014/04/06/nyregion/visions-of-a-forgotten-utopian.html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1187624" y="5720705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Mārtiņš </a:t>
            </a:r>
            <a:r>
              <a:rPr lang="lv-LV" dirty="0" err="1"/>
              <a:t>Hildebrants</a:t>
            </a:r>
            <a:endParaRPr lang="lv-LV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76" y="947081"/>
            <a:ext cx="1264798" cy="199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058676" y="2824101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/>
              <a:t>Džons </a:t>
            </a:r>
            <a:r>
              <a:rPr lang="lv-LV" dirty="0" err="1"/>
              <a:t>Hendra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3699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6" y="1904228"/>
            <a:ext cx="1507580" cy="21528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>
                <a:solidFill>
                  <a:srgbClr val="C00000"/>
                </a:solidFill>
              </a:rPr>
              <a:t>IAM ieviešanas izvērtēšanas procesa pamatprincipi</a:t>
            </a:r>
            <a:br>
              <a:rPr lang="lv-LV" dirty="0">
                <a:solidFill>
                  <a:srgbClr val="C00000"/>
                </a:solidFill>
              </a:rPr>
            </a:br>
            <a:r>
              <a:rPr lang="lv-LV" sz="2000" i="1" dirty="0">
                <a:solidFill>
                  <a:srgbClr val="C00000"/>
                </a:solidFill>
              </a:rPr>
              <a:t>Dienaskārtība 2030 - 74. 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b="1" dirty="0"/>
              <a:t>vadību uzņemsies valstis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b="1" dirty="0"/>
              <a:t>apzināti sasniegumi, problēmas, trūkumi un kritiskie veiksmes faktori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b="1" dirty="0"/>
              <a:t>tie būs atvērti, iekļaujoši, iesaistoši un pārredzami visiem iedzīvotājiem un atbalstīs ziņošanu, ko veic visas attiecīgās ieinteresētās personas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b="1" dirty="0"/>
              <a:t>to pamatā būs esošās platformas un procesi, ja tādi ir, izvairoties no dublēšanās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b="1" dirty="0"/>
              <a:t>tie būs konkrēti un balstīti uz pierādījumiem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C696C16-25F0-4101-A64D-1DCB0630252F}" type="slidenum">
              <a:rPr lang="en-US" altLang="lv-LV" smtClean="0"/>
              <a:pPr>
                <a:defRPr/>
              </a:pPr>
              <a:t>13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15689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Ziņojuma saturs: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268760"/>
            <a:ext cx="6912768" cy="4896544"/>
          </a:xfrm>
        </p:spPr>
        <p:txBody>
          <a:bodyPr>
            <a:noAutofit/>
          </a:bodyPr>
          <a:lstStyle/>
          <a:p>
            <a:pPr marL="457200" indent="-457200" defTabSz="9144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lv-LV" sz="1800" dirty="0"/>
              <a:t>Ievads</a:t>
            </a:r>
          </a:p>
          <a:p>
            <a:pPr marL="457200" indent="-457200" defTabSz="9144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lv-LV" sz="1800" dirty="0"/>
              <a:t>Ziņojuma sagatavošanas metodoloģija un process</a:t>
            </a:r>
          </a:p>
          <a:p>
            <a:pPr marL="457200" indent="-457200" defTabSz="9144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lv-LV" sz="1800" dirty="0"/>
              <a:t>Plānošanas sistēma un dokumenti  </a:t>
            </a:r>
          </a:p>
          <a:p>
            <a:pPr marL="457200" indent="-457200" defTabSz="9144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lv-LV" sz="1800" dirty="0"/>
              <a:t>Valsts, pašvaldību &amp; sabiedrības ieviešanas instrumenti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800" dirty="0"/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800" dirty="0"/>
              <a:t>5. Latvijas tēmu analīze 2-3 jomas</a:t>
            </a:r>
          </a:p>
          <a:p>
            <a:pPr marL="1047750" lvl="1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 </a:t>
            </a:r>
          </a:p>
          <a:p>
            <a:pPr marL="1047750" lvl="1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Veiksmes un izaicinājumi</a:t>
            </a:r>
          </a:p>
          <a:p>
            <a:pPr marL="1047750" lvl="1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18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Piemēri: valsts, pašvaldību, sabiedrības iniciatīvas</a:t>
            </a:r>
          </a:p>
          <a:p>
            <a:pPr marL="1047750" lvl="1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lv-LV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Dilemmas un izvēļu pamatojumi</a:t>
            </a:r>
          </a:p>
          <a:p>
            <a:pPr marL="1047750" lvl="1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 startAt="6"/>
              <a:defRPr/>
            </a:pPr>
            <a:r>
              <a:rPr lang="lv-LV" sz="1800" dirty="0"/>
              <a:t>Secinājumi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AutoNum type="arabicPeriod" startAt="6"/>
              <a:defRPr/>
            </a:pPr>
            <a:r>
              <a:rPr lang="lv-LV" sz="1800" dirty="0"/>
              <a:t>Nākamie soļi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AutoNum type="arabicPeriod" startAt="6"/>
              <a:defRPr/>
            </a:pPr>
            <a:endParaRPr lang="lv-LV" sz="1800" dirty="0"/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lv-LV" sz="1600" i="1" dirty="0"/>
              <a:t>pielikums –IAM mērķu kartējums pret Latvijas mērķiem</a:t>
            </a:r>
          </a:p>
          <a:p>
            <a:pPr marL="342900" indent="-342900" defTabSz="914400" eaLnBrk="1" fontAlgn="auto" hangingPunct="1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lv-LV" sz="1600" i="1" dirty="0"/>
              <a:t>pielikums – Statistikas pielikums</a:t>
            </a:r>
          </a:p>
          <a:p>
            <a:pPr marL="1047750" lvl="1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600" i="1" dirty="0"/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600" i="1" dirty="0"/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600" dirty="0"/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lv-LV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u="sng" dirty="0">
                <a:hlinkClick r:id="rId3"/>
              </a:rPr>
              <a:t>https://sustainabledevelopment.un.org/content/documents/11819Voluntary_guidelines_VNRs.pdf</a:t>
            </a:r>
            <a:endParaRPr lang="lv-LV" dirty="0"/>
          </a:p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FF382AF-8723-4546-822D-A9DA4B085F14}" type="slidenum">
              <a:rPr lang="en-US" altLang="lv-LV" smtClean="0"/>
              <a:pPr>
                <a:defRPr/>
              </a:pPr>
              <a:t>14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1194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746586"/>
              </p:ext>
            </p:extLst>
          </p:nvPr>
        </p:nvGraphicFramePr>
        <p:xfrm>
          <a:off x="144855" y="395063"/>
          <a:ext cx="8541945" cy="6274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4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1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04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Gads</a:t>
                      </a:r>
                      <a:endParaRPr lang="lv-LV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Tēma</a:t>
                      </a:r>
                      <a:endParaRPr lang="lv-LV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IAM</a:t>
                      </a:r>
                      <a:endParaRPr lang="lv-LV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7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Nabadzības izskaušana un turības veicināšana mainīgajā pasaulē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nabadzības mazināšana;  2. bada izskaušana; 3.veselības veicināšana 5.dzimumu līdztiesība,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Infrastruktūra un inovācijas,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 Okeānu ilgtspēja.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23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2018.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Latvijas ziņojuma gads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Pāreja uz ilgtspējīgām un noturīgajām sabiedrībām 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ūdens un sanitārā vide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2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tīra enerģija par pieejamu cenu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2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 Ilgtspējīgas apdzīvotās vietas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2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 ilgtspējīgs patēriņš un ražošana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15.sauszemes ekosistēmas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78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Cilvēku </a:t>
                      </a:r>
                      <a:r>
                        <a:rPr lang="lv-LV" sz="2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iespējināšana</a:t>
                      </a: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iekļaušana un vienlīdzība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izglītība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8.ekonomika, cienīgs darbs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 nevienlīdzība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 klimata pārmaiņas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lv-LV" sz="2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16.pārvaldība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FF382AF-8723-4546-822D-A9DA4B085F14}" type="slidenum">
              <a:rPr lang="en-US" altLang="lv-LV" smtClean="0"/>
              <a:pPr>
                <a:defRPr/>
              </a:pPr>
              <a:t>15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1064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Tematiskā analīze  - Latvijas ilgtspējas stāsts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Globalizācijas laikmetā – noturēt un vairot resursus Latvijā – cilvēkus, savu dabu, finanšu kapitālu, aktīvus. </a:t>
            </a:r>
          </a:p>
          <a:p>
            <a:endParaRPr lang="lv-LV" dirty="0"/>
          </a:p>
          <a:p>
            <a:r>
              <a:rPr lang="lv-LV" dirty="0"/>
              <a:t>Trīs jomas – veiksmes un izaicinājumi: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Ienākumu un iespēju nevienlīdzība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dirty="0"/>
              <a:t>Dabas un kultūras kapitāls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dirty="0"/>
              <a:t>Inovatīva un </a:t>
            </a:r>
            <a:r>
              <a:rPr lang="lv-LV" dirty="0" err="1"/>
              <a:t>eko-ekfektīva</a:t>
            </a:r>
            <a:r>
              <a:rPr lang="lv-LV" dirty="0"/>
              <a:t> uzņēmējdarbība</a:t>
            </a:r>
            <a:endParaRPr lang="lv-LV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dirty="0"/>
          </a:p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28FAB73-82D7-4CCC-AC85-E678E35E4A87}" type="slidenum">
              <a:rPr lang="en-US" altLang="lv-LV" smtClean="0"/>
              <a:pPr>
                <a:defRPr/>
              </a:pPr>
              <a:t>16</a:t>
            </a:fld>
            <a:endParaRPr lang="en-US" altLang="lv-LV"/>
          </a:p>
        </p:txBody>
      </p:sp>
      <p:sp>
        <p:nvSpPr>
          <p:cNvPr id="8" name="TextBox 7"/>
          <p:cNvSpPr txBox="1"/>
          <p:nvPr/>
        </p:nvSpPr>
        <p:spPr>
          <a:xfrm>
            <a:off x="1552574" y="5038725"/>
            <a:ext cx="4314825" cy="14619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lv-LV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2018.g. ANO prioritātes</a:t>
            </a:r>
          </a:p>
          <a:p>
            <a:pPr algn="just">
              <a:spcAft>
                <a:spcPts val="0"/>
              </a:spcAft>
            </a:pPr>
            <a:r>
              <a:rPr lang="lv-LV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tīra enerģija par pieejamu cenu </a:t>
            </a:r>
          </a:p>
          <a:p>
            <a:pPr algn="just">
              <a:spcAft>
                <a:spcPts val="0"/>
              </a:spcAft>
            </a:pPr>
            <a:r>
              <a:rPr lang="lv-LV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Ilgtspējīgas apdzīvotās vietas </a:t>
            </a:r>
          </a:p>
          <a:p>
            <a:pPr algn="just">
              <a:spcAft>
                <a:spcPts val="0"/>
              </a:spcAft>
            </a:pPr>
            <a:r>
              <a:rPr lang="lv-LV" sz="1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ilgtspējīgs patēriņš un ražošana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8868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lv-LV" dirty="0"/>
              <a:t>No ienākumu nevienlīdzības mazināšanas uz iespēju nevienlīdzības mazināšanu </a:t>
            </a:r>
            <a:br>
              <a:rPr lang="lv-LV" dirty="0"/>
            </a:br>
            <a:r>
              <a:rPr lang="lv-LV" sz="1800" dirty="0">
                <a:solidFill>
                  <a:srgbClr val="0070C0"/>
                </a:solidFill>
              </a:rPr>
              <a:t>(piemērs tematiskai sadaļai)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771" y="1646242"/>
            <a:ext cx="6887029" cy="521175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lv-LV" sz="1600" b="1" u="sng" dirty="0"/>
              <a:t>Rādītāji</a:t>
            </a:r>
          </a:p>
          <a:p>
            <a:pPr algn="ctr"/>
            <a:r>
              <a:rPr lang="lv-LV" sz="1600" dirty="0"/>
              <a:t>S80/S20, GINI</a:t>
            </a:r>
          </a:p>
          <a:p>
            <a:pPr algn="ctr"/>
            <a:r>
              <a:rPr lang="lv-LV" sz="1600" dirty="0"/>
              <a:t>Strādājošo, ģimenēm ar 3+, viena vecāka ģimeņu ienākumu nevienlīdzības mazināšana.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v-LV" sz="1600" dirty="0"/>
          </a:p>
          <a:p>
            <a:pPr algn="ctr"/>
            <a:r>
              <a:rPr lang="lv-LV" sz="1600" b="1" u="sng" dirty="0"/>
              <a:t>Veiksmīgās iniciatīvas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lv-LV" sz="1600" dirty="0"/>
              <a:t>Kompleksā pieeja ilgstošiem bezdarbniekiem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lv-LV" sz="1600" dirty="0"/>
              <a:t>Ģimenes atbalsta pasākumi 3+ gadījumos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lv-LV" sz="1600" dirty="0"/>
              <a:t>NVO – sociālās uzņēmējdarbības veicināšana</a:t>
            </a:r>
          </a:p>
          <a:p>
            <a:pPr algn="ctr"/>
            <a:endParaRPr lang="lv-LV" sz="1600" b="1" dirty="0"/>
          </a:p>
          <a:p>
            <a:pPr algn="ctr"/>
            <a:r>
              <a:rPr lang="lv-LV" sz="1600" b="1" u="sng" dirty="0"/>
              <a:t>Izaicinājumi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lv-LV" sz="1600" dirty="0"/>
              <a:t>Nodokļu reformas reālā ietekme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lv-LV" sz="1600" dirty="0"/>
              <a:t>Mērķēts atbalsts cilvēkiem ar invaliditāti.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v-LV" sz="1600" b="1" dirty="0"/>
          </a:p>
          <a:p>
            <a:pPr algn="ctr"/>
            <a:r>
              <a:rPr lang="lv-LV" sz="1600" b="1" u="sng" dirty="0"/>
              <a:t>Domas dalās...  </a:t>
            </a:r>
          </a:p>
          <a:p>
            <a:pPr algn="ctr"/>
            <a:r>
              <a:rPr lang="lv-LV" sz="1600" dirty="0"/>
              <a:t>Veselības aprūpes finansējums</a:t>
            </a:r>
          </a:p>
          <a:p>
            <a:pPr algn="ctr"/>
            <a:r>
              <a:rPr lang="lv-LV" sz="1600" dirty="0"/>
              <a:t>Skolu tīkls</a:t>
            </a:r>
          </a:p>
          <a:p>
            <a:pPr algn="ctr"/>
            <a:endParaRPr lang="lv-LV" sz="1600" b="1" dirty="0"/>
          </a:p>
          <a:p>
            <a:pPr algn="ctr"/>
            <a:r>
              <a:rPr lang="lv-LV" sz="1600" b="1" u="sng" dirty="0"/>
              <a:t>IAM</a:t>
            </a:r>
          </a:p>
          <a:p>
            <a:pPr algn="ctr"/>
            <a:r>
              <a:rPr lang="lv-LV" sz="1600" b="1" u="sng" dirty="0"/>
              <a:t>10, 1, 3, 4, 8,</a:t>
            </a:r>
          </a:p>
          <a:p>
            <a:endParaRPr lang="lv-LV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 dirty="0"/>
          </a:p>
          <a:p>
            <a:endParaRPr lang="lv-LV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6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28FAB73-82D7-4CCC-AC85-E678E35E4A87}" type="slidenum">
              <a:rPr lang="en-US" altLang="lv-LV" smtClean="0"/>
              <a:pPr>
                <a:defRPr/>
              </a:pPr>
              <a:t>17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2595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Mums visiem rūp ilgtspējīga attīstība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28FAB73-82D7-4CCC-AC85-E678E35E4A87}" type="slidenum">
              <a:rPr lang="en-US" altLang="lv-LV" smtClean="0"/>
              <a:pPr>
                <a:defRPr/>
              </a:pPr>
              <a:t>18</a:t>
            </a:fld>
            <a:endParaRPr lang="en-US" altLang="lv-LV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6776"/>
            <a:ext cx="6096000" cy="265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00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PKC aptauja  </a:t>
            </a:r>
            <a:br>
              <a:rPr lang="lv-LV" dirty="0"/>
            </a:br>
            <a:r>
              <a:rPr lang="lv-LV" dirty="0"/>
              <a:t>- līdz 5. janvārim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3 visveiksmīgāk īstenoti IAM</a:t>
            </a:r>
          </a:p>
          <a:p>
            <a:endParaRPr lang="lv-LV" b="1" dirty="0"/>
          </a:p>
          <a:p>
            <a:r>
              <a:rPr lang="lv-LV" sz="1800" dirty="0"/>
              <a:t>Lūdzu nosauciet pozitīvi un atzinīgi vērtējamu Latvijas pieredzi izvēlēto mērķu īstenošanai, kuru varētu iekļaut Latvijas ziņojumā ANO kā labās prakses piemēru. (līdz 200 zīmes)</a:t>
            </a:r>
          </a:p>
          <a:p>
            <a:endParaRPr lang="lv-LV" dirty="0"/>
          </a:p>
          <a:p>
            <a:r>
              <a:rPr lang="lv-LV" b="1" dirty="0"/>
              <a:t>3 IAM, pie kuriem visvairāk jāpiestrādā laika posmā līdz 2030. gadam</a:t>
            </a:r>
          </a:p>
          <a:p>
            <a:endParaRPr lang="lv-LV" dirty="0"/>
          </a:p>
          <a:p>
            <a:r>
              <a:rPr lang="lv-LV" sz="1800" dirty="0"/>
              <a:t>Lūgums nosaukt konkrētu mērķi (piem. 6.) un risinājumu.</a:t>
            </a:r>
          </a:p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28FAB73-82D7-4CCC-AC85-E678E35E4A87}" type="slidenum">
              <a:rPr lang="en-US" altLang="lv-LV" smtClean="0"/>
              <a:pPr>
                <a:defRPr/>
              </a:pPr>
              <a:t>19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0062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8EBC-8EE3-42B7-A805-646091CFB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esam veikuši un kādi rezultāti no saskaņošanām ar partneriem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6E94F-2FD8-4A9A-9234-7778B69108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6ACEC-E631-4362-A94C-1FF63BFB1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1D0B3-90A5-46DE-9091-AFADD9BDD1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28FAB73-82D7-4CCC-AC85-E678E35E4A87}" type="slidenum">
              <a:rPr lang="en-US" altLang="lv-LV" smtClean="0"/>
              <a:pPr>
                <a:defRPr/>
              </a:pPr>
              <a:t>2</a:t>
            </a:fld>
            <a:endParaRPr lang="en-US" altLang="lv-LV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435971"/>
              </p:ext>
            </p:extLst>
          </p:nvPr>
        </p:nvGraphicFramePr>
        <p:xfrm>
          <a:off x="882650" y="1752600"/>
          <a:ext cx="780415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794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Kalendārais plāns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624" y="1427167"/>
            <a:ext cx="6734175" cy="5126033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lv-LV" dirty="0"/>
              <a:t>PKC aptauja </a:t>
            </a:r>
          </a:p>
          <a:p>
            <a:pPr marL="457200" indent="-457200">
              <a:buAutoNum type="arabicPeriod"/>
            </a:pPr>
            <a:r>
              <a:rPr lang="lv-LV" dirty="0"/>
              <a:t>Neformālā darba grupa tiekas par aptaujas rezultātiem –10.janvārī </a:t>
            </a:r>
          </a:p>
          <a:p>
            <a:pPr marL="457200" indent="-457200">
              <a:buAutoNum type="arabicPeriod"/>
            </a:pPr>
            <a:r>
              <a:rPr lang="lv-LV" dirty="0"/>
              <a:t>Pirmais melnraksts – 15.februārī</a:t>
            </a:r>
          </a:p>
          <a:p>
            <a:pPr marL="457200" indent="-457200">
              <a:buAutoNum type="arabicPeriod"/>
            </a:pPr>
            <a:r>
              <a:rPr lang="lv-LV" dirty="0"/>
              <a:t>Uzsaukts Valsts sekretāru sanāksmē -1.martā</a:t>
            </a:r>
          </a:p>
          <a:p>
            <a:pPr marL="457200" indent="-457200">
              <a:buAutoNum type="arabicPeriod"/>
            </a:pPr>
            <a:r>
              <a:rPr lang="lv-LV" dirty="0"/>
              <a:t>Ministru kabinetā – līdz 10.maijam</a:t>
            </a:r>
          </a:p>
          <a:p>
            <a:pPr marL="457200" indent="-457200">
              <a:buAutoNum type="arabicPeriod"/>
            </a:pPr>
            <a:r>
              <a:rPr lang="lv-LV" dirty="0"/>
              <a:t>Galvenie vēstījumi iesniegti ANO – līdz 15. maijam</a:t>
            </a:r>
          </a:p>
          <a:p>
            <a:pPr marL="457200" indent="-457200">
              <a:buAutoNum type="arabicPeriod"/>
            </a:pPr>
            <a:r>
              <a:rPr lang="lv-LV" dirty="0"/>
              <a:t>Latvijas ziņojums iesniegts ANO – līdz 15.jūnijam</a:t>
            </a:r>
          </a:p>
          <a:p>
            <a:pPr marL="457200" indent="-457200">
              <a:buAutoNum type="arabicPeriod"/>
            </a:pPr>
            <a:r>
              <a:rPr lang="lv-LV" dirty="0"/>
              <a:t>Delegācija ANO – 16.-18.jūlijā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28FAB73-82D7-4CCC-AC85-E678E35E4A87}" type="slidenum">
              <a:rPr lang="en-US" altLang="lv-LV" smtClean="0"/>
              <a:pPr>
                <a:defRPr/>
              </a:pPr>
              <a:t>20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52487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Informācijas avoti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1800" dirty="0"/>
              <a:t>Valstu brīvprātīgie ziņojumi ANO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dirty="0">
                <a:hlinkClick r:id="rId2"/>
              </a:rPr>
              <a:t>https://sustainabledevelopment.un.org/vnrs/</a:t>
            </a:r>
            <a:endParaRPr lang="lv-LV" sz="1200" dirty="0"/>
          </a:p>
          <a:p>
            <a:endParaRPr lang="lv-LV" sz="1800" dirty="0"/>
          </a:p>
          <a:p>
            <a:r>
              <a:rPr lang="lv-LV" sz="1800" dirty="0"/>
              <a:t>PKC par Ilgtspējīgas attīstības mērķiem.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200" dirty="0">
                <a:hlinkClick r:id="rId3"/>
              </a:rPr>
              <a:t>http://www.pkc.gov.lv/lv/valsts-attistibas-planosana/ano-ilgtspejigas-attistibas-merki</a:t>
            </a:r>
            <a:endParaRPr lang="lv-LV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200" dirty="0">
                <a:hlinkClick r:id="rId4"/>
              </a:rPr>
              <a:t>http://www.pkc.gov.lv/index.php/lv/valsts-attistibas-planosana/ano-ilgtspejigas-attistibas-merki/iam-kartejums</a:t>
            </a:r>
            <a:endParaRPr lang="lv-LV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1200" dirty="0"/>
          </a:p>
          <a:p>
            <a:r>
              <a:rPr lang="lv-LV" sz="1800" dirty="0"/>
              <a:t>Latvija 2030 NAP </a:t>
            </a:r>
            <a:r>
              <a:rPr lang="lv-LV" sz="1800" dirty="0" err="1"/>
              <a:t>vidusposma</a:t>
            </a:r>
            <a:r>
              <a:rPr lang="lv-LV" sz="1800" dirty="0"/>
              <a:t> izvērtējuma projekts – </a:t>
            </a:r>
            <a:r>
              <a:rPr lang="lv-LV" sz="1200" dirty="0"/>
              <a:t>t.sk. 4. Latvijas ilgtspējīgas attīstības mērķu īstenošanas progresa novērtējums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200" dirty="0">
                <a:hlinkClick r:id="rId5"/>
              </a:rPr>
              <a:t>http://www.pkc.gov.lv/lv/aktualit%C4%81tes/pkc-ir-izstradajis-zinojuma-projektu-par-valsts-attistibas-merku-istenosanas-progresu</a:t>
            </a:r>
            <a:endParaRPr lang="lv-LV" sz="1200" dirty="0"/>
          </a:p>
          <a:p>
            <a:endParaRPr lang="lv-LV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28FAB73-82D7-4CCC-AC85-E678E35E4A87}" type="slidenum">
              <a:rPr lang="en-US" altLang="lv-LV" smtClean="0"/>
              <a:pPr>
                <a:defRPr/>
              </a:pPr>
              <a:t>21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4141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3635375"/>
            <a:ext cx="7772400" cy="914400"/>
          </a:xfrm>
        </p:spPr>
        <p:txBody>
          <a:bodyPr/>
          <a:lstStyle/>
          <a:p>
            <a:r>
              <a:rPr lang="lv-LV" altLang="lv-LV" sz="2400">
                <a:solidFill>
                  <a:srgbClr val="41342F"/>
                </a:solidFill>
                <a:ea typeface="MS PGothic" panose="020B0600070205080204" pitchFamily="34" charset="-128"/>
              </a:rPr>
              <a:t>Ar atbildību par Latvijas nākotni!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00463" y="5053013"/>
            <a:ext cx="4757737" cy="639762"/>
          </a:xfrm>
        </p:spPr>
        <p:txBody>
          <a:bodyPr/>
          <a:lstStyle/>
          <a:p>
            <a:pPr algn="l">
              <a:defRPr/>
            </a:pPr>
            <a:r>
              <a:rPr lang="lv-LV" dirty="0">
                <a:hlinkClick r:id="rId3"/>
              </a:rPr>
              <a:t>www.pkc.gov.lv</a:t>
            </a:r>
            <a:endParaRPr lang="lv-LV" dirty="0"/>
          </a:p>
          <a:p>
            <a:pPr algn="l">
              <a:defRPr/>
            </a:pPr>
            <a:r>
              <a:rPr lang="lv-LV" dirty="0">
                <a:solidFill>
                  <a:schemeClr val="bg2">
                    <a:lumMod val="25000"/>
                  </a:schemeClr>
                </a:solidFill>
              </a:rPr>
              <a:t>@NAP2020 </a:t>
            </a:r>
          </a:p>
        </p:txBody>
      </p:sp>
    </p:spTree>
    <p:extLst>
      <p:ext uri="{BB962C8B-B14F-4D97-AF65-F5344CB8AC3E}">
        <p14:creationId xmlns:p14="http://schemas.microsoft.com/office/powerpoint/2010/main" val="51208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Rekomendāciju ietvars</a:t>
            </a:r>
            <a:br>
              <a:rPr lang="lv-LV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432" y="1752600"/>
            <a:ext cx="6924368" cy="4373573"/>
          </a:xfrm>
        </p:spPr>
        <p:txBody>
          <a:bodyPr>
            <a:noAutofit/>
          </a:bodyPr>
          <a:lstStyle/>
          <a:p>
            <a:endParaRPr lang="lv-LV" sz="1600" b="1" dirty="0"/>
          </a:p>
          <a:p>
            <a:r>
              <a:rPr lang="lv-LV" sz="1600" b="1" dirty="0"/>
              <a:t>Kritisko valsts resursu vairošana, kas nodrošinās Latvijas ilgtspējīgu izaugsmi un suverenitātes stiprināšanu</a:t>
            </a:r>
            <a:endParaRPr lang="lv-LV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600" dirty="0"/>
              <a:t>Cilvēkkapitāls (nodarbinātība Latvijā, demogrāfija, indivīdu aktīvu un cilvēkkapitāla vairošana (izglītība mūža garumā, veselība))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600" dirty="0"/>
              <a:t>Ieguldījumi pamatlīdzekļos produktivitātei un konkurētspējai (privātās un publiskās investīcijas)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600" dirty="0"/>
              <a:t>Publiskā infrastruktūra reģionālajai un starptautiskajai mobilitātei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600" dirty="0"/>
              <a:t>Dabas kapitāls (ekonomikas resursi, vides ilgtspēja)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1600" dirty="0"/>
              <a:t>Drošība Satversmē garantēto tiesību un vērtību aizsardzībai un starptautiskās dimensijas risku mazināšanai</a:t>
            </a:r>
          </a:p>
          <a:p>
            <a:endParaRPr lang="lv-LV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7612541-FE23-4099-904E-70988DF23217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95448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95736" y="381000"/>
            <a:ext cx="6624736" cy="10366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lv-LV" altLang="lv-LV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  <a:t>17 IAM 169 apakšmērķi </a:t>
            </a:r>
            <a:br>
              <a:rPr lang="lv-LV" altLang="lv-LV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rPr>
            </a:br>
            <a:r>
              <a:rPr lang="lv-LV" altLang="lv-LV" sz="2200">
                <a:solidFill>
                  <a:schemeClr val="bg2">
                    <a:lumMod val="50000"/>
                  </a:schemeClr>
                </a:solidFill>
                <a:ea typeface="MS PGothic" pitchFamily="34" charset="-128"/>
              </a:rPr>
              <a:t>Iekļaušana Latvijas politikas plānošanā</a:t>
            </a:r>
            <a:br>
              <a:rPr lang="lv-LV" altLang="lv-LV">
                <a:solidFill>
                  <a:srgbClr val="404040"/>
                </a:solidFill>
                <a:ea typeface="MS PGothic" pitchFamily="34" charset="-128"/>
              </a:rPr>
            </a:br>
            <a:endParaRPr lang="lv-LV" altLang="lv-LV" dirty="0">
              <a:solidFill>
                <a:srgbClr val="404040"/>
              </a:solidFill>
              <a:ea typeface="MS PGothic" pitchFamily="34" charset="-128"/>
            </a:endParaRPr>
          </a:p>
        </p:txBody>
      </p:sp>
      <p:sp>
        <p:nvSpPr>
          <p:cNvPr id="15363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altLang="lv-LV">
                <a:ea typeface="MS PGothic" pitchFamily="34" charset="-128"/>
              </a:rPr>
              <a:t>Attēla avots: </a:t>
            </a:r>
            <a:r>
              <a:rPr lang="lv-LV" altLang="lv-LV">
                <a:ea typeface="MS PGothic" pitchFamily="34" charset="-128"/>
                <a:hlinkClick r:id="rId3"/>
              </a:rPr>
              <a:t>UNESCO LNK</a:t>
            </a:r>
            <a:endParaRPr lang="lv-LV" altLang="lv-LV">
              <a:ea typeface="MS PGothic" pitchFamily="34" charset="-128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B0526ED-6487-41DC-B19B-445D6BB52685}" type="slidenum">
              <a:rPr lang="en-US" altLang="lv-LV" smtClean="0"/>
              <a:pPr/>
              <a:t>4</a:t>
            </a:fld>
            <a:endParaRPr lang="en-US" altLang="lv-LV"/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5778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3870027"/>
            <a:ext cx="2546350" cy="195262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32" y="5101998"/>
            <a:ext cx="2257599" cy="94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67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FF382AF-8723-4546-822D-A9DA4B085F14}" type="slidenum">
              <a:rPr lang="en-US" altLang="lv-LV" smtClean="0"/>
              <a:pPr>
                <a:defRPr/>
              </a:pPr>
              <a:t>5</a:t>
            </a:fld>
            <a:endParaRPr lang="en-US" altLang="lv-LV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83768" y="548680"/>
            <a:ext cx="6096000" cy="10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dirty="0">
                <a:solidFill>
                  <a:srgbClr val="C00000"/>
                </a:solidFill>
              </a:rPr>
              <a:t>ECOSOC</a:t>
            </a:r>
            <a:r>
              <a:rPr lang="lv-LV" dirty="0"/>
              <a:t> Augsta līmeņa politikas forums par Ilgtspējīgas attīstības mērķiem.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66776"/>
            <a:ext cx="453519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29" y="2584450"/>
            <a:ext cx="11144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35896" y="3860800"/>
            <a:ext cx="4441304" cy="123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306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332656"/>
            <a:ext cx="6096000" cy="1036642"/>
          </a:xfrm>
        </p:spPr>
        <p:txBody>
          <a:bodyPr>
            <a:normAutofit fontScale="90000"/>
          </a:bodyPr>
          <a:lstStyle/>
          <a:p>
            <a:r>
              <a:rPr lang="lv-LV" sz="3200" dirty="0"/>
              <a:t>Kā notiek ziņošana un kādas ir mūsu iespējas</a:t>
            </a:r>
            <a:endParaRPr lang="lv-LV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Valstu brīvprātīgie ziņojumi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Tematiskas diskusijas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Vispārējās debates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Papildus pasākumi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FF382AF-8723-4546-822D-A9DA4B085F14}" type="slidenum">
              <a:rPr lang="en-US" altLang="lv-LV" smtClean="0"/>
              <a:pPr>
                <a:defRPr/>
              </a:pPr>
              <a:t>6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8285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Valstu brīvprātīgie ziņojumi</a:t>
            </a:r>
            <a:b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FF382AF-8723-4546-822D-A9DA4B085F14}" type="slidenum">
              <a:rPr lang="en-US" altLang="lv-LV" smtClean="0"/>
              <a:pPr>
                <a:defRPr/>
              </a:pPr>
              <a:t>7</a:t>
            </a:fld>
            <a:endParaRPr lang="en-US" altLang="lv-LV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8048"/>
            <a:ext cx="6594981" cy="553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6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90525"/>
            <a:ext cx="6096000" cy="1036642"/>
          </a:xfrm>
        </p:spPr>
        <p:txBody>
          <a:bodyPr/>
          <a:lstStyle/>
          <a:p>
            <a:r>
              <a:rPr lang="lv-LV" dirty="0"/>
              <a:t>Zviedrijas ziņojums</a:t>
            </a:r>
            <a:b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FF382AF-8723-4546-822D-A9DA4B085F14}" type="slidenum">
              <a:rPr lang="en-US" altLang="lv-LV" smtClean="0"/>
              <a:pPr>
                <a:defRPr/>
              </a:pPr>
              <a:t>8</a:t>
            </a:fld>
            <a:endParaRPr lang="en-US" altLang="lv-LV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713499"/>
            <a:ext cx="4833227" cy="472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48" y="3984873"/>
            <a:ext cx="228455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55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5626968" cy="220890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Valstu brīvprātīgie ziņojumi - delegācijas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FF382AF-8723-4546-822D-A9DA4B085F14}" type="slidenum">
              <a:rPr lang="en-US" altLang="lv-LV" smtClean="0"/>
              <a:pPr>
                <a:defRPr/>
              </a:pPr>
              <a:t>9</a:t>
            </a:fld>
            <a:endParaRPr lang="en-US" altLang="lv-LV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3411103" cy="513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4" y="1771650"/>
            <a:ext cx="1541689" cy="179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3004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12588</TotalTime>
  <Words>970</Words>
  <Application>Microsoft Office PowerPoint</Application>
  <PresentationFormat>On-screen Show (4:3)</PresentationFormat>
  <Paragraphs>221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Calibri</vt:lpstr>
      <vt:lpstr>Tahoma</vt:lpstr>
      <vt:lpstr>Times New Roman</vt:lpstr>
      <vt:lpstr>Verdana</vt:lpstr>
      <vt:lpstr>Wingdings</vt:lpstr>
      <vt:lpstr>89_Prezentacija_templateLV</vt:lpstr>
      <vt:lpstr>No NAP2020 vidusposma uz  Latvijas IAM ieviešanas izvērtēšanas ziņojumu ANO  2018.gada jūlijā  </vt:lpstr>
      <vt:lpstr>Ko esam veikuši un kādi rezultāti no saskaņošanām ar partneriem</vt:lpstr>
      <vt:lpstr>Rekomendāciju ietvars </vt:lpstr>
      <vt:lpstr>17 IAM 169 apakšmērķi  Iekļaušana Latvijas politikas plānošanā </vt:lpstr>
      <vt:lpstr>PowerPoint Presentation</vt:lpstr>
      <vt:lpstr>Kā notiek ziņošana un kādas ir mūsu iespējas</vt:lpstr>
      <vt:lpstr>Valstu brīvprātīgie ziņojumi </vt:lpstr>
      <vt:lpstr>Zviedrijas ziņojums </vt:lpstr>
      <vt:lpstr>Valstu brīvprātīgie ziņojumi - delegācijas</vt:lpstr>
      <vt:lpstr>Debates un Ministru deklarācija - balsojumi</vt:lpstr>
      <vt:lpstr>Papildus pasākumi - Igaunija</vt:lpstr>
      <vt:lpstr>Mūs resursi - Ņujorkā </vt:lpstr>
      <vt:lpstr>IAM ieviešanas izvērtēšanas procesa pamatprincipi Dienaskārtība 2030 - 74. pants</vt:lpstr>
      <vt:lpstr>Ziņojuma saturs: </vt:lpstr>
      <vt:lpstr>PowerPoint Presentation</vt:lpstr>
      <vt:lpstr>Tematiskā analīze  - Latvijas ilgtspējas stāsts </vt:lpstr>
      <vt:lpstr>No ienākumu nevienlīdzības mazināšanas uz iespēju nevienlīdzības mazināšanu  (piemērs tematiskai sadaļai) </vt:lpstr>
      <vt:lpstr>Mums visiem rūp ilgtspējīga attīstība</vt:lpstr>
      <vt:lpstr>PKC aptauja   - līdz 5. janvārim</vt:lpstr>
      <vt:lpstr>Kalendārais plāns</vt:lpstr>
      <vt:lpstr>Informācijas avoti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Peteris Vilks</cp:lastModifiedBy>
  <cp:revision>691</cp:revision>
  <cp:lastPrinted>2017-12-19T15:01:03Z</cp:lastPrinted>
  <dcterms:created xsi:type="dcterms:W3CDTF">2014-11-20T14:46:47Z</dcterms:created>
  <dcterms:modified xsi:type="dcterms:W3CDTF">2017-12-20T07:58:41Z</dcterms:modified>
</cp:coreProperties>
</file>